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4" r:id="rId5"/>
    <p:sldId id="263" r:id="rId6"/>
    <p:sldId id="258" r:id="rId7"/>
    <p:sldId id="266" r:id="rId8"/>
    <p:sldId id="260" r:id="rId9"/>
    <p:sldId id="261" r:id="rId10"/>
    <p:sldId id="262" r:id="rId11"/>
    <p:sldId id="265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0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7512-BA8F-4920-BD08-EDBD3C0770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A4EE-6C81-41AF-AD2A-8027BD3FA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Antecedent </a:t>
            </a:r>
            <a:br>
              <a:rPr lang="en-US" sz="6000" dirty="0" smtClean="0"/>
            </a:br>
            <a:r>
              <a:rPr lang="en-US" sz="6000" dirty="0" smtClean="0"/>
              <a:t>Behavioral Strategies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Setting Students Up for Success</a:t>
            </a:r>
            <a:endParaRPr lang="en-US" sz="3600" dirty="0"/>
          </a:p>
        </p:txBody>
      </p:sp>
      <p:pic>
        <p:nvPicPr>
          <p:cNvPr id="12290" name="Picture 2" descr="Image result for visual sched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75895">
            <a:off x="1600200" y="2438400"/>
            <a:ext cx="3105150" cy="2466975"/>
          </a:xfrm>
          <a:prstGeom prst="rect">
            <a:avLst/>
          </a:prstGeom>
          <a:noFill/>
        </p:spPr>
      </p:pic>
      <p:pic>
        <p:nvPicPr>
          <p:cNvPr id="12292" name="Picture 4" descr="Image result for reinforcement 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40154">
            <a:off x="5181600" y="2895600"/>
            <a:ext cx="2590800" cy="1119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52400"/>
            <a:ext cx="694728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smtClean="0"/>
              <a:t>Choices and flexibility</a:t>
            </a:r>
          </a:p>
          <a:p>
            <a:pPr algn="ctr"/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464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3600" dirty="0" smtClean="0"/>
              <a:t>Provide choices whenever possible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Remain flexible within reason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Alternate choices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Use visuals</a:t>
            </a:r>
          </a:p>
        </p:txBody>
      </p:sp>
      <p:pic>
        <p:nvPicPr>
          <p:cNvPr id="16386" name="Picture 2" descr="Image result for visual choice 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0163">
            <a:off x="5054422" y="2355053"/>
            <a:ext cx="3077839" cy="3787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8600"/>
            <a:ext cx="29151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Teaching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772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Functional communication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Teaching alternatives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Problem solving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Replacement behaviors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Calling out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Whining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Swiping materials</a:t>
            </a:r>
          </a:p>
          <a:p>
            <a:pPr lvl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pic>
        <p:nvPicPr>
          <p:cNvPr id="19458" name="Picture 2" descr="Image result for consisten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599"/>
            <a:ext cx="3886200" cy="3776901"/>
          </a:xfrm>
          <a:prstGeom prst="rect">
            <a:avLst/>
          </a:prstGeom>
          <a:noFill/>
        </p:spPr>
      </p:pic>
      <p:pic>
        <p:nvPicPr>
          <p:cNvPr id="19460" name="Picture 4" descr="Image result for consistency"/>
          <p:cNvPicPr>
            <a:picLocks noChangeAspect="1" noChangeArrowheads="1"/>
          </p:cNvPicPr>
          <p:nvPr/>
        </p:nvPicPr>
        <p:blipFill>
          <a:blip r:embed="rId3" cstate="print"/>
          <a:srcRect l="13235" r="16177" b="2345"/>
          <a:stretch>
            <a:fillRect/>
          </a:stretch>
        </p:blipFill>
        <p:spPr bwMode="auto">
          <a:xfrm>
            <a:off x="4267199" y="2133600"/>
            <a:ext cx="471638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5344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As teachers we can use identified antecedents and consequences to adapt how we work and interact with students to reduce challenging behaviors and teach skills</a:t>
            </a:r>
          </a:p>
          <a:p>
            <a:endParaRPr lang="en-US" sz="2800" dirty="0" smtClean="0"/>
          </a:p>
          <a:p>
            <a:r>
              <a:rPr lang="en-US" sz="2800" dirty="0" smtClean="0"/>
              <a:t>Use antecedent strategies decrease situation that</a:t>
            </a:r>
          </a:p>
          <a:p>
            <a:r>
              <a:rPr lang="en-US" sz="2800" dirty="0" smtClean="0"/>
              <a:t>often lead to challenging behavior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Use antecedent strategies to teach skills as an</a:t>
            </a:r>
          </a:p>
          <a:p>
            <a:r>
              <a:rPr lang="en-US" sz="2800" dirty="0" smtClean="0"/>
              <a:t>appropriate alternative to a challenging behavior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887" y="228600"/>
            <a:ext cx="88871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What can YOU control?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02688"/>
            <a:ext cx="7696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Language we use: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Verbal message</a:t>
            </a:r>
          </a:p>
          <a:p>
            <a:r>
              <a:rPr lang="en-US" sz="3600" dirty="0" smtClean="0"/>
              <a:t>	Non-verbal message</a:t>
            </a:r>
          </a:p>
          <a:p>
            <a:r>
              <a:rPr lang="en-US" sz="3600" dirty="0" smtClean="0"/>
              <a:t>Consistency</a:t>
            </a:r>
          </a:p>
          <a:p>
            <a:r>
              <a:rPr lang="en-US" sz="3600" dirty="0" smtClean="0"/>
              <a:t>Environment</a:t>
            </a:r>
          </a:p>
          <a:p>
            <a:r>
              <a:rPr lang="en-US" sz="3600" dirty="0" smtClean="0"/>
              <a:t>Reinforcement</a:t>
            </a:r>
          </a:p>
          <a:p>
            <a:r>
              <a:rPr lang="en-US" sz="3600" dirty="0" smtClean="0"/>
              <a:t>Choices and flexibility (within reason)</a:t>
            </a:r>
            <a:br>
              <a:rPr lang="en-US" sz="3600" dirty="0" smtClean="0"/>
            </a:br>
            <a:r>
              <a:rPr lang="en-US" sz="3600" dirty="0" smtClean="0"/>
              <a:t>Positioning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Language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781800" cy="40386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Keep it positive: tell them what to do –NOT what NOT to do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“Don’t climb on the chair”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“Stop biting your nails”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“You can’t have the </a:t>
            </a:r>
            <a:r>
              <a:rPr lang="en-US" dirty="0" err="1" smtClean="0">
                <a:solidFill>
                  <a:schemeClr val="tx1"/>
                </a:solidFill>
              </a:rPr>
              <a:t>iPad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Language cont’d. 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6781800" cy="4038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Be concise</a:t>
            </a: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Contingency review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(first ___, then ___)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Verbal vs. Non-verbal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6400800" cy="1752600"/>
          </a:xfrm>
        </p:spPr>
        <p:txBody>
          <a:bodyPr/>
          <a:lstStyle/>
          <a:p>
            <a:r>
              <a:rPr lang="en-US" dirty="0" smtClean="0"/>
              <a:t>What you say and how you say it (or don’t say it)</a:t>
            </a:r>
            <a:endParaRPr lang="en-US" dirty="0"/>
          </a:p>
        </p:txBody>
      </p:sp>
      <p:pic>
        <p:nvPicPr>
          <p:cNvPr id="20484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3233" y="3048000"/>
            <a:ext cx="4396167" cy="3390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905000"/>
            <a:ext cx="552927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smtClean="0"/>
              <a:t>Environment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81000"/>
            <a:ext cx="41919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Environment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400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KNOW the environment</a:t>
            </a:r>
          </a:p>
          <a:p>
            <a:r>
              <a:rPr lang="en-US" sz="4000" dirty="0" smtClean="0"/>
              <a:t>Free of clutter/distractions</a:t>
            </a:r>
          </a:p>
          <a:p>
            <a:r>
              <a:rPr lang="en-US" sz="4000" dirty="0" smtClean="0"/>
              <a:t>Intentional</a:t>
            </a:r>
          </a:p>
          <a:p>
            <a:r>
              <a:rPr lang="en-US" sz="4000" dirty="0" smtClean="0"/>
              <a:t>Preferential seating</a:t>
            </a:r>
          </a:p>
          <a:p>
            <a:r>
              <a:rPr lang="en-US" sz="4000" dirty="0" smtClean="0"/>
              <a:t>Use of visuals/reminders</a:t>
            </a:r>
          </a:p>
          <a:p>
            <a:r>
              <a:rPr lang="en-US" sz="4000" dirty="0" smtClean="0"/>
              <a:t>Safe</a:t>
            </a:r>
          </a:p>
          <a:p>
            <a:r>
              <a:rPr lang="en-US" sz="4000" dirty="0" smtClean="0"/>
              <a:t>Accessible 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8600"/>
            <a:ext cx="47888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/>
              <a:t>Reinforcement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1"/>
            <a:ext cx="464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3600" dirty="0" smtClean="0"/>
              <a:t>Student specific reinforcement schedules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Reinforce appropriate behaviors that happen naturally in environment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Get excited!!</a:t>
            </a:r>
            <a:endParaRPr lang="en-US" sz="3600" dirty="0"/>
          </a:p>
        </p:txBody>
      </p:sp>
      <p:pic>
        <p:nvPicPr>
          <p:cNvPr id="17410" name="Picture 2" descr="Image result for token 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33813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201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Antecedent  Behavioral Strategies</vt:lpstr>
      <vt:lpstr>Slide 2</vt:lpstr>
      <vt:lpstr>Slide 3</vt:lpstr>
      <vt:lpstr>Language </vt:lpstr>
      <vt:lpstr>Language cont’d. </vt:lpstr>
      <vt:lpstr>Verbal vs. Non-verbal </vt:lpstr>
      <vt:lpstr>Slide 7</vt:lpstr>
      <vt:lpstr>Slide 8</vt:lpstr>
      <vt:lpstr>Slide 9</vt:lpstr>
      <vt:lpstr>Slide 10</vt:lpstr>
      <vt:lpstr>Slide 11</vt:lpstr>
      <vt:lpstr>Consistency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Antecedent  Behavioral Strategies</dc:title>
  <dc:creator>cgallagher</dc:creator>
  <cp:lastModifiedBy>kmcdavitt</cp:lastModifiedBy>
  <cp:revision>5</cp:revision>
  <dcterms:created xsi:type="dcterms:W3CDTF">2017-11-07T17:45:57Z</dcterms:created>
  <dcterms:modified xsi:type="dcterms:W3CDTF">2020-03-23T16:34:12Z</dcterms:modified>
</cp:coreProperties>
</file>